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4CFBBD-9B52-42EE-B00C-1A8F660BC1F4}" type="datetimeFigureOut">
              <a:rPr lang="ko-KR" altLang="en-US" smtClean="0"/>
              <a:t>2012-10-05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5DAD41-E1EE-4BD3-AAEB-ABED50E1569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7291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DAD41-E1EE-4BD3-AAEB-ABED50E15697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57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DAD41-E1EE-4BD3-AAEB-ABED50E15697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57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DAD41-E1EE-4BD3-AAEB-ABED50E15697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570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DAD41-E1EE-4BD3-AAEB-ABED50E15697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4063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DAD41-E1EE-4BD3-AAEB-ABED50E15697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570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DAD41-E1EE-4BD3-AAEB-ABED50E15697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570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DAD41-E1EE-4BD3-AAEB-ABED50E15697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57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B148336-1B62-46C3-BE39-AA0EC98C3D76}" type="datetimeFigureOut">
              <a:rPr lang="en-US" smtClean="0"/>
              <a:t>10/5/2012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gIyle7FdngU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youtu.be/P4B51mKh__M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youtu.be/6a9L3Fj7slc" TargetMode="Externa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Korean Customs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Part of the Lecture of Korean Language and Culture</a:t>
            </a:r>
          </a:p>
          <a:p>
            <a:r>
              <a:rPr lang="en-US" dirty="0" smtClean="0"/>
              <a:t>By JAE-YOUNG YU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388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5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389120"/>
          </a:xfrm>
        </p:spPr>
        <p:txBody>
          <a:bodyPr/>
          <a:lstStyle/>
          <a:p>
            <a:r>
              <a:rPr lang="en-US" altLang="ko-KR" dirty="0" smtClean="0"/>
              <a:t>Modern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237" y="1428498"/>
            <a:ext cx="5502219" cy="4126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7" y="1412776"/>
            <a:ext cx="4111932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617" y="4293096"/>
            <a:ext cx="2811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http://www.asiae.co.kr/news/view.htm?idxno=2010011112374920076</a:t>
            </a:r>
          </a:p>
        </p:txBody>
      </p:sp>
      <p:sp>
        <p:nvSpPr>
          <p:cNvPr id="5" name="Rectangle 4"/>
          <p:cNvSpPr/>
          <p:nvPr/>
        </p:nvSpPr>
        <p:spPr>
          <a:xfrm>
            <a:off x="3178179" y="57332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http://www.hyanglin.org/bbs/?document_srl=113795&amp;mid=album03&amp;sort_index=readed_count&amp;order_type=desc</a:t>
            </a:r>
          </a:p>
        </p:txBody>
      </p:sp>
    </p:spTree>
    <p:extLst>
      <p:ext uri="{BB962C8B-B14F-4D97-AF65-F5344CB8AC3E}">
        <p14:creationId xmlns:p14="http://schemas.microsoft.com/office/powerpoint/2010/main" val="29036970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Funeral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ln>
            <a:solidFill>
              <a:srgbClr val="FFC000"/>
            </a:solidFill>
          </a:ln>
        </p:spPr>
        <p:txBody>
          <a:bodyPr/>
          <a:lstStyle/>
          <a:p>
            <a:r>
              <a:rPr lang="en-US" dirty="0" smtClean="0"/>
              <a:t>Traditional</a:t>
            </a:r>
          </a:p>
          <a:p>
            <a:pPr lvl="1"/>
            <a:r>
              <a:rPr lang="en-US" dirty="0" smtClean="0"/>
              <a:t>Much more complicated</a:t>
            </a:r>
          </a:p>
          <a:p>
            <a:pPr lvl="1"/>
            <a:r>
              <a:rPr lang="en-US" dirty="0" smtClean="0"/>
              <a:t>Takes up to 3 </a:t>
            </a:r>
            <a:r>
              <a:rPr lang="en-US" dirty="0" err="1" smtClean="0"/>
              <a:t>yrs</a:t>
            </a:r>
            <a:endParaRPr lang="en-US" dirty="0" smtClean="0"/>
          </a:p>
          <a:p>
            <a:pPr lvl="1"/>
            <a:r>
              <a:rPr lang="en-US" dirty="0" smtClean="0"/>
              <a:t>Help from neighbors or even from all the village people</a:t>
            </a:r>
            <a:endParaRPr lang="en-US" dirty="0" smtClean="0"/>
          </a:p>
          <a:p>
            <a:pPr lvl="1"/>
            <a:r>
              <a:rPr lang="en-US" dirty="0" smtClean="0"/>
              <a:t>Carried to the grave</a:t>
            </a:r>
            <a:r>
              <a:rPr lang="en-US" dirty="0"/>
              <a:t> </a:t>
            </a:r>
            <a:r>
              <a:rPr lang="en-US" dirty="0" smtClean="0"/>
              <a:t>(no cremation! but </a:t>
            </a:r>
            <a:r>
              <a:rPr lang="en-US" dirty="0" err="1" smtClean="0"/>
              <a:t>burrial</a:t>
            </a:r>
            <a:r>
              <a:rPr lang="en-US" dirty="0" smtClean="0"/>
              <a:t>)</a:t>
            </a:r>
            <a:endParaRPr lang="en-US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ln>
            <a:solidFill>
              <a:srgbClr val="FFC000"/>
            </a:solidFill>
          </a:ln>
        </p:spPr>
        <p:txBody>
          <a:bodyPr/>
          <a:lstStyle/>
          <a:p>
            <a:r>
              <a:rPr lang="en-US" dirty="0" smtClean="0"/>
              <a:t>Modern</a:t>
            </a:r>
          </a:p>
          <a:p>
            <a:pPr lvl="1"/>
            <a:r>
              <a:rPr lang="en-US" dirty="0" smtClean="0"/>
              <a:t>Relatively simple</a:t>
            </a:r>
          </a:p>
          <a:p>
            <a:pPr lvl="1"/>
            <a:r>
              <a:rPr lang="en-US" dirty="0" smtClean="0"/>
              <a:t>Mostly ends within 5 days</a:t>
            </a:r>
            <a:endParaRPr lang="en-US" dirty="0" smtClean="0"/>
          </a:p>
          <a:p>
            <a:pPr lvl="1"/>
            <a:r>
              <a:rPr lang="en-US" dirty="0" smtClean="0"/>
              <a:t>Often just done by the family members</a:t>
            </a:r>
          </a:p>
          <a:p>
            <a:pPr lvl="1"/>
            <a:r>
              <a:rPr lang="en-US" dirty="0" smtClean="0"/>
              <a:t>Burial/cremation</a:t>
            </a:r>
          </a:p>
          <a:p>
            <a:pPr lvl="1"/>
            <a:r>
              <a:rPr lang="ko-KR" altLang="en-US" dirty="0" smtClean="0"/>
              <a:t>부의</a:t>
            </a:r>
            <a:r>
              <a:rPr lang="ko-KR" altLang="en-US" dirty="0"/>
              <a:t>금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153294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5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389120"/>
          </a:xfrm>
        </p:spPr>
        <p:txBody>
          <a:bodyPr/>
          <a:lstStyle/>
          <a:p>
            <a:r>
              <a:rPr lang="en-US" altLang="ko-KR" dirty="0" smtClean="0"/>
              <a:t>Traditional 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초종</a:t>
            </a:r>
            <a:r>
              <a:rPr lang="en-US" altLang="ko-KR" dirty="0" smtClean="0">
                <a:sym typeface="Wingdings" pitchFamily="2" charset="2"/>
              </a:rPr>
              <a:t></a:t>
            </a:r>
            <a:r>
              <a:rPr lang="ko-KR" altLang="en-US" dirty="0" smtClean="0">
                <a:sym typeface="Wingdings" pitchFamily="2" charset="2"/>
              </a:rPr>
              <a:t>고복</a:t>
            </a:r>
            <a:r>
              <a:rPr lang="en-US" altLang="ko-KR" dirty="0" smtClean="0">
                <a:sym typeface="Wingdings" pitchFamily="2" charset="2"/>
              </a:rPr>
              <a:t></a:t>
            </a:r>
            <a:r>
              <a:rPr lang="ko-KR" altLang="en-US" dirty="0" smtClean="0">
                <a:sym typeface="Wingdings" pitchFamily="2" charset="2"/>
              </a:rPr>
              <a:t>사자상</a:t>
            </a:r>
            <a:r>
              <a:rPr lang="en-US" altLang="ko-KR" dirty="0" smtClean="0">
                <a:sym typeface="Wingdings" pitchFamily="2" charset="2"/>
              </a:rPr>
              <a:t></a:t>
            </a:r>
            <a:r>
              <a:rPr lang="ko-KR" altLang="en-US" dirty="0" smtClean="0">
                <a:sym typeface="Wingdings" pitchFamily="2" charset="2"/>
              </a:rPr>
              <a:t>발상</a:t>
            </a:r>
            <a:r>
              <a:rPr lang="en-US" altLang="ko-KR" dirty="0" smtClean="0">
                <a:sym typeface="Wingdings" pitchFamily="2" charset="2"/>
              </a:rPr>
              <a:t></a:t>
            </a:r>
            <a:r>
              <a:rPr lang="ko-KR" altLang="en-US" dirty="0" smtClean="0">
                <a:sym typeface="Wingdings" pitchFamily="2" charset="2"/>
              </a:rPr>
              <a:t>습</a:t>
            </a:r>
            <a:r>
              <a:rPr lang="en-US" altLang="ko-KR" dirty="0" smtClean="0">
                <a:sym typeface="Wingdings" pitchFamily="2" charset="2"/>
              </a:rPr>
              <a:t>,</a:t>
            </a:r>
            <a:r>
              <a:rPr lang="ko-KR" altLang="en-US" dirty="0" smtClean="0">
                <a:sym typeface="Wingdings" pitchFamily="2" charset="2"/>
              </a:rPr>
              <a:t>염</a:t>
            </a:r>
            <a:r>
              <a:rPr lang="en-US" altLang="ko-KR" dirty="0" smtClean="0">
                <a:sym typeface="Wingdings" pitchFamily="2" charset="2"/>
              </a:rPr>
              <a:t>,</a:t>
            </a:r>
            <a:r>
              <a:rPr lang="ko-KR" altLang="en-US" dirty="0" smtClean="0">
                <a:sym typeface="Wingdings" pitchFamily="2" charset="2"/>
              </a:rPr>
              <a:t>입관</a:t>
            </a:r>
            <a:r>
              <a:rPr lang="en-US" altLang="ko-KR" dirty="0" smtClean="0">
                <a:sym typeface="Wingdings" pitchFamily="2" charset="2"/>
              </a:rPr>
              <a:t></a:t>
            </a:r>
            <a:r>
              <a:rPr lang="ko-KR" altLang="en-US" dirty="0" smtClean="0">
                <a:sym typeface="Wingdings" pitchFamily="2" charset="2"/>
              </a:rPr>
              <a:t>성복</a:t>
            </a:r>
            <a:r>
              <a:rPr lang="en-US" altLang="ko-KR" dirty="0" smtClean="0">
                <a:sym typeface="Wingdings" pitchFamily="2" charset="2"/>
              </a:rPr>
              <a:t></a:t>
            </a:r>
            <a:r>
              <a:rPr lang="ko-KR" altLang="en-US" dirty="0" smtClean="0">
                <a:sym typeface="Wingdings" pitchFamily="2" charset="2"/>
              </a:rPr>
              <a:t>발인</a:t>
            </a:r>
            <a:r>
              <a:rPr lang="en-US" altLang="ko-KR" dirty="0" smtClean="0">
                <a:sym typeface="Wingdings" pitchFamily="2" charset="2"/>
              </a:rPr>
              <a:t></a:t>
            </a:r>
            <a:r>
              <a:rPr lang="ko-KR" altLang="en-US" dirty="0" smtClean="0">
                <a:sym typeface="Wingdings" pitchFamily="2" charset="2"/>
              </a:rPr>
              <a:t>운구</a:t>
            </a:r>
            <a:r>
              <a:rPr lang="en-US" altLang="ko-KR" dirty="0" smtClean="0">
                <a:sym typeface="Wingdings" pitchFamily="2" charset="2"/>
              </a:rPr>
              <a:t>/</a:t>
            </a:r>
            <a:r>
              <a:rPr lang="ko-KR" altLang="en-US" dirty="0" smtClean="0">
                <a:sym typeface="Wingdings" pitchFamily="2" charset="2"/>
              </a:rPr>
              <a:t>노제</a:t>
            </a:r>
            <a:r>
              <a:rPr lang="en-US" altLang="ko-KR" dirty="0" smtClean="0">
                <a:sym typeface="Wingdings" pitchFamily="2" charset="2"/>
              </a:rPr>
              <a:t></a:t>
            </a:r>
            <a:r>
              <a:rPr lang="ko-KR" altLang="en-US" dirty="0" smtClean="0">
                <a:sym typeface="Wingdings" pitchFamily="2" charset="2"/>
              </a:rPr>
              <a:t>하관</a:t>
            </a:r>
            <a:r>
              <a:rPr lang="en-US" altLang="ko-KR" dirty="0" smtClean="0">
                <a:sym typeface="Wingdings" pitchFamily="2" charset="2"/>
              </a:rPr>
              <a:t>/</a:t>
            </a:r>
            <a:r>
              <a:rPr lang="ko-KR" altLang="en-US" dirty="0" smtClean="0">
                <a:sym typeface="Wingdings" pitchFamily="2" charset="2"/>
              </a:rPr>
              <a:t>부수제레</a:t>
            </a:r>
            <a:r>
              <a:rPr lang="en-US" altLang="ko-KR" dirty="0" smtClean="0">
                <a:sym typeface="Wingdings" pitchFamily="2" charset="2"/>
              </a:rPr>
              <a:t></a:t>
            </a:r>
            <a:r>
              <a:rPr lang="ko-KR" altLang="en-US" dirty="0" smtClean="0">
                <a:sym typeface="Wingdings" pitchFamily="2" charset="2"/>
              </a:rPr>
              <a:t>기제사</a:t>
            </a:r>
            <a:endParaRPr lang="en-US" altLang="ko-KR" dirty="0" smtClean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843788"/>
            <a:ext cx="3160068" cy="2370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3347864" y="6213839"/>
            <a:ext cx="54726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http://blog.naver.com/PostView.nhn?blogId=angel5338&amp;logNo=140981282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60848"/>
            <a:ext cx="5328592" cy="2997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766425" y="5229200"/>
            <a:ext cx="17332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http://blutom.com/554</a:t>
            </a:r>
          </a:p>
        </p:txBody>
      </p:sp>
    </p:spTree>
    <p:extLst>
      <p:ext uri="{BB962C8B-B14F-4D97-AF65-F5344CB8AC3E}">
        <p14:creationId xmlns:p14="http://schemas.microsoft.com/office/powerpoint/2010/main" val="83341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사용자 삽입 이미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4762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67544" y="557988"/>
            <a:ext cx="17332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http://blutom.com/554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2240632"/>
            <a:ext cx="142875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4788024" y="5517232"/>
            <a:ext cx="33123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http://ask.nate.com/qna/view.html?n=8864364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48880"/>
            <a:ext cx="3114675" cy="431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714750" y="599197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http://culturedic.daum.net/dictionary_content.asp?Dictionary_Id=10008915&amp;query=%BC%BA%BA%B9</a:t>
            </a:r>
          </a:p>
        </p:txBody>
      </p:sp>
      <p:pic>
        <p:nvPicPr>
          <p:cNvPr id="2055" name="Picture 7" descr="http://image.ohmynews.com/down/images/1/news4u_96833_1%5b3%5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24792"/>
            <a:ext cx="3333750" cy="444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5286374" y="4598251"/>
            <a:ext cx="38576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http://www.ohmynews.com/NWS_Web/view/at_pg.aspx?CNTN_CD=A0000105001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88024" y="147990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hemp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2108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59055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51520" y="4797152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http://www.topianet.co.kr/topia/3/3sa/3sa220103.htm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940" y="2775078"/>
            <a:ext cx="2667000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7040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23652"/>
            <a:ext cx="4103429" cy="6038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-8640"/>
            <a:ext cx="6304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Funeral of </a:t>
            </a:r>
            <a:r>
              <a:rPr lang="en-US" dirty="0" err="1" smtClean="0"/>
              <a:t>Woojae</a:t>
            </a:r>
            <a:r>
              <a:rPr lang="en-US" dirty="0" smtClean="0"/>
              <a:t> Lee, the last Great </a:t>
            </a:r>
            <a:r>
              <a:rPr lang="en-US" dirty="0" err="1" smtClean="0"/>
              <a:t>Confucianist</a:t>
            </a:r>
            <a:r>
              <a:rPr lang="en-US" dirty="0" smtClean="0"/>
              <a:t> (2007)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427984" y="587727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http://sagang.blog.seoul.co.kr/entry/%EC%82%AC%EB%9D%BC%EC%A0%B8%EA%B0%80%EB%8A%94-%EA%B2%83%EB%93%A4-20-%EC%A0%84%ED%86%B5%EC%9E%A5%EB%A1%80</a:t>
            </a:r>
          </a:p>
        </p:txBody>
      </p:sp>
    </p:spTree>
    <p:extLst>
      <p:ext uri="{BB962C8B-B14F-4D97-AF65-F5344CB8AC3E}">
        <p14:creationId xmlns:p14="http://schemas.microsoft.com/office/powerpoint/2010/main" val="35197448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3" y="1209675"/>
            <a:ext cx="6696075" cy="443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01668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1285875"/>
            <a:ext cx="67151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19302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3552825" cy="558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927" y="548681"/>
            <a:ext cx="5158892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037879"/>
            <a:ext cx="4175795" cy="2775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55563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8" y="90488"/>
            <a:ext cx="4476750" cy="667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93663"/>
            <a:ext cx="5010150" cy="333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446268"/>
            <a:ext cx="5010150" cy="3321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6680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General (Morals)</a:t>
            </a:r>
          </a:p>
          <a:p>
            <a:r>
              <a:rPr lang="en-US" dirty="0" smtClean="0"/>
              <a:t>Wedding</a:t>
            </a:r>
          </a:p>
          <a:p>
            <a:r>
              <a:rPr lang="en-US" dirty="0" smtClean="0"/>
              <a:t>Funeral</a:t>
            </a:r>
          </a:p>
          <a:p>
            <a:r>
              <a:rPr lang="en-US" dirty="0" smtClean="0"/>
              <a:t>Special Birthday Parties</a:t>
            </a:r>
          </a:p>
          <a:p>
            <a:r>
              <a:rPr lang="en-US" dirty="0" smtClean="0"/>
              <a:t>Ancestral rites</a:t>
            </a:r>
          </a:p>
          <a:p>
            <a:r>
              <a:rPr lang="en-US" dirty="0" smtClean="0"/>
              <a:t>Housewarming Party</a:t>
            </a:r>
          </a:p>
          <a:p>
            <a:r>
              <a:rPr lang="en-US" dirty="0" smtClean="0"/>
              <a:t>Miscellaneous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9113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8064896" cy="5365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39552" y="6165304"/>
            <a:ext cx="3085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http://youtu.be/gIyle7FdngU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851920" y="6165304"/>
            <a:ext cx="3322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http://youtu.be/P4B51mKh__M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6403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5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389120"/>
          </a:xfrm>
        </p:spPr>
        <p:txBody>
          <a:bodyPr/>
          <a:lstStyle/>
          <a:p>
            <a:r>
              <a:rPr lang="en-US" altLang="ko-KR" dirty="0" smtClean="0"/>
              <a:t>Modern 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523875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95536" y="4549996"/>
            <a:ext cx="40141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http://news.jkn.co.kr/article/news/20080104/3791062.htm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298" y="3717032"/>
            <a:ext cx="4495800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7374234" y="3422328"/>
            <a:ext cx="16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http://three-m.kr/546</a:t>
            </a:r>
          </a:p>
        </p:txBody>
      </p:sp>
    </p:spTree>
    <p:extLst>
      <p:ext uri="{BB962C8B-B14F-4D97-AF65-F5344CB8AC3E}">
        <p14:creationId xmlns:p14="http://schemas.microsoft.com/office/powerpoint/2010/main" val="2064492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Traditional – influenced by Confucianism, Buddhism, and other traditional values including Shamanism</a:t>
            </a:r>
          </a:p>
          <a:p>
            <a:pPr lvl="1"/>
            <a:r>
              <a:rPr lang="en-US" dirty="0" smtClean="0"/>
              <a:t>Patriotism</a:t>
            </a:r>
          </a:p>
          <a:p>
            <a:pPr lvl="1"/>
            <a:r>
              <a:rPr lang="en-US" dirty="0" smtClean="0"/>
              <a:t>Honor</a:t>
            </a:r>
          </a:p>
          <a:p>
            <a:pPr lvl="1"/>
            <a:r>
              <a:rPr lang="en-US" dirty="0" smtClean="0"/>
              <a:t>Filial piety</a:t>
            </a:r>
          </a:p>
          <a:p>
            <a:pPr lvl="1"/>
            <a:r>
              <a:rPr lang="en-US" dirty="0" smtClean="0"/>
              <a:t>Respecting elders</a:t>
            </a:r>
          </a:p>
          <a:p>
            <a:pPr lvl="1"/>
            <a:r>
              <a:rPr lang="en-US" dirty="0" smtClean="0"/>
              <a:t>Family ties</a:t>
            </a:r>
          </a:p>
          <a:p>
            <a:pPr lvl="1"/>
            <a:r>
              <a:rPr lang="en-US" dirty="0" smtClean="0"/>
              <a:t>Alumni ties</a:t>
            </a:r>
          </a:p>
          <a:p>
            <a:pPr lvl="1"/>
            <a:r>
              <a:rPr lang="en-US" dirty="0" smtClean="0"/>
              <a:t>Local ties (hometown ties)</a:t>
            </a:r>
          </a:p>
          <a:p>
            <a:pPr lvl="1"/>
            <a:r>
              <a:rPr lang="en-US" dirty="0" smtClean="0"/>
              <a:t>Faith with friends</a:t>
            </a:r>
          </a:p>
          <a:p>
            <a:pPr lvl="1"/>
            <a:r>
              <a:rPr lang="en-US" dirty="0" smtClean="0"/>
              <a:t>Group rather than individual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640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Modern</a:t>
            </a:r>
          </a:p>
          <a:p>
            <a:pPr lvl="1"/>
            <a:r>
              <a:rPr lang="en-US" dirty="0" smtClean="0"/>
              <a:t>Competition</a:t>
            </a:r>
          </a:p>
          <a:p>
            <a:pPr lvl="1"/>
            <a:r>
              <a:rPr lang="en-US" dirty="0" smtClean="0"/>
              <a:t>Wealth</a:t>
            </a:r>
          </a:p>
          <a:p>
            <a:pPr lvl="1"/>
            <a:r>
              <a:rPr lang="en-US" dirty="0" smtClean="0"/>
              <a:t>Individual happiness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137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Wedding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ln>
            <a:solidFill>
              <a:srgbClr val="FFC000"/>
            </a:solidFill>
          </a:ln>
        </p:spPr>
        <p:txBody>
          <a:bodyPr/>
          <a:lstStyle/>
          <a:p>
            <a:r>
              <a:rPr lang="en-US" dirty="0" smtClean="0"/>
              <a:t>Traditional</a:t>
            </a:r>
          </a:p>
          <a:p>
            <a:pPr lvl="1"/>
            <a:r>
              <a:rPr lang="en-US" dirty="0" smtClean="0"/>
              <a:t>Much more complicated</a:t>
            </a:r>
          </a:p>
          <a:p>
            <a:pPr lvl="1"/>
            <a:r>
              <a:rPr lang="en-US" dirty="0" smtClean="0"/>
              <a:t>Through Matchmaking</a:t>
            </a:r>
          </a:p>
          <a:p>
            <a:pPr lvl="1"/>
            <a:r>
              <a:rPr lang="en-US" dirty="0" smtClean="0"/>
              <a:t>Family to family bonding</a:t>
            </a:r>
          </a:p>
          <a:p>
            <a:pPr lvl="1"/>
            <a:r>
              <a:rPr lang="en-US" dirty="0" smtClean="0"/>
              <a:t>Taking several days</a:t>
            </a:r>
          </a:p>
          <a:p>
            <a:pPr lvl="1"/>
            <a:r>
              <a:rPr lang="en-US" dirty="0" smtClean="0"/>
              <a:t>No officiator, but moderator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ln>
            <a:solidFill>
              <a:srgbClr val="FFC000"/>
            </a:solidFill>
          </a:ln>
        </p:spPr>
        <p:txBody>
          <a:bodyPr/>
          <a:lstStyle/>
          <a:p>
            <a:r>
              <a:rPr lang="en-US" dirty="0" smtClean="0"/>
              <a:t>Modern</a:t>
            </a:r>
          </a:p>
          <a:p>
            <a:pPr lvl="1"/>
            <a:r>
              <a:rPr lang="en-US" dirty="0" smtClean="0"/>
              <a:t>Relatively simple</a:t>
            </a:r>
          </a:p>
          <a:p>
            <a:pPr lvl="1"/>
            <a:r>
              <a:rPr lang="en-US" dirty="0" smtClean="0"/>
              <a:t>Through Free Dating/ Matchmaking</a:t>
            </a:r>
          </a:p>
          <a:p>
            <a:pPr lvl="1"/>
            <a:r>
              <a:rPr lang="en-US" dirty="0" smtClean="0"/>
              <a:t>Person to person/F+F</a:t>
            </a:r>
          </a:p>
          <a:p>
            <a:pPr lvl="1"/>
            <a:r>
              <a:rPr lang="en-US" dirty="0" smtClean="0"/>
              <a:t>Done within a few hours</a:t>
            </a:r>
          </a:p>
          <a:p>
            <a:pPr lvl="1"/>
            <a:r>
              <a:rPr lang="en-US" dirty="0" smtClean="0"/>
              <a:t>Officiator/moderator</a:t>
            </a:r>
          </a:p>
          <a:p>
            <a:pPr lvl="1"/>
            <a:r>
              <a:rPr lang="ko-KR" altLang="en-US" dirty="0" smtClean="0"/>
              <a:t>축의금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372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5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389120"/>
          </a:xfrm>
        </p:spPr>
        <p:txBody>
          <a:bodyPr/>
          <a:lstStyle/>
          <a:p>
            <a:r>
              <a:rPr lang="en-US" altLang="ko-KR" dirty="0" smtClean="0"/>
              <a:t>Traditional </a:t>
            </a:r>
          </a:p>
          <a:p>
            <a:pPr lvl="1"/>
            <a:r>
              <a:rPr lang="en-US" altLang="ko-KR" dirty="0" smtClean="0"/>
              <a:t>Before wedding; </a:t>
            </a:r>
            <a:r>
              <a:rPr lang="ko-KR" altLang="en-US" dirty="0" smtClean="0"/>
              <a:t>의혼</a:t>
            </a:r>
            <a:r>
              <a:rPr lang="en-US" altLang="ko-KR" dirty="0" smtClean="0"/>
              <a:t>(</a:t>
            </a:r>
            <a:r>
              <a:rPr lang="ko-KR" altLang="en-US" dirty="0" smtClean="0"/>
              <a:t>중매</a:t>
            </a:r>
            <a:r>
              <a:rPr lang="en-US" altLang="ko-KR" dirty="0" smtClean="0"/>
              <a:t>), </a:t>
            </a:r>
            <a:r>
              <a:rPr lang="ko-KR" altLang="en-US" dirty="0" smtClean="0"/>
              <a:t>납채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사주보내기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날짜잡기</a:t>
            </a:r>
            <a:r>
              <a:rPr lang="en-US" altLang="ko-KR" dirty="0" smtClean="0"/>
              <a:t>), </a:t>
            </a:r>
            <a:r>
              <a:rPr lang="ko-KR" altLang="en-US" dirty="0" smtClean="0"/>
              <a:t>납폐</a:t>
            </a:r>
            <a:r>
              <a:rPr lang="en-US" altLang="ko-KR" dirty="0" smtClean="0"/>
              <a:t>(</a:t>
            </a:r>
            <a:r>
              <a:rPr lang="ko-KR" altLang="en-US" dirty="0" smtClean="0"/>
              <a:t>함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혼서</a:t>
            </a:r>
            <a:r>
              <a:rPr lang="ko-KR" altLang="en-US" dirty="0" smtClean="0"/>
              <a:t> 보내기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04864"/>
            <a:ext cx="4286250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89040"/>
            <a:ext cx="333375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638" y="3867497"/>
            <a:ext cx="2381250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4572000" y="638610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200" dirty="0"/>
              <a:t>http://www.lifeinkorea.com/Culture/Marriage/marriagek.cfm?xURL=before</a:t>
            </a:r>
            <a:endParaRPr lang="ko-KR" altLang="en-US" sz="12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976" y="3328146"/>
            <a:ext cx="2319429" cy="2571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9800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5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389120"/>
          </a:xfrm>
        </p:spPr>
        <p:txBody>
          <a:bodyPr/>
          <a:lstStyle/>
          <a:p>
            <a:pPr lvl="1"/>
            <a:r>
              <a:rPr lang="en-US" altLang="ko-KR" dirty="0"/>
              <a:t>W</a:t>
            </a:r>
            <a:r>
              <a:rPr lang="en-US" altLang="ko-KR" dirty="0" smtClean="0"/>
              <a:t>edding; </a:t>
            </a:r>
            <a:r>
              <a:rPr lang="ko-KR" altLang="en-US" dirty="0" err="1" smtClean="0"/>
              <a:t>친영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전안례</a:t>
            </a:r>
            <a:r>
              <a:rPr lang="en-US" altLang="ko-KR" dirty="0" smtClean="0"/>
              <a:t>(</a:t>
            </a:r>
            <a:r>
              <a:rPr lang="ko-KR" altLang="en-US" dirty="0" smtClean="0"/>
              <a:t>기러기 드리기</a:t>
            </a:r>
            <a:r>
              <a:rPr lang="en-US" altLang="ko-KR" dirty="0" smtClean="0"/>
              <a:t>),</a:t>
            </a:r>
            <a:r>
              <a:rPr lang="ko-KR" altLang="en-US" dirty="0" err="1" smtClean="0"/>
              <a:t>교배례</a:t>
            </a:r>
            <a:r>
              <a:rPr lang="en-US" altLang="ko-KR" dirty="0" smtClean="0"/>
              <a:t>(</a:t>
            </a:r>
            <a:r>
              <a:rPr lang="ko-KR" altLang="en-US" dirty="0" smtClean="0"/>
              <a:t>맞절</a:t>
            </a:r>
            <a:r>
              <a:rPr lang="en-US" altLang="ko-KR" dirty="0" smtClean="0"/>
              <a:t>), </a:t>
            </a:r>
            <a:r>
              <a:rPr lang="ko-KR" altLang="en-US" dirty="0" err="1" smtClean="0"/>
              <a:t>합근례</a:t>
            </a:r>
            <a:r>
              <a:rPr lang="en-US" altLang="ko-KR" dirty="0" smtClean="0"/>
              <a:t>(</a:t>
            </a:r>
            <a:r>
              <a:rPr lang="ko-KR" altLang="en-US" dirty="0" smtClean="0"/>
              <a:t>술 나누어 마시기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4572000" y="638610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200" dirty="0"/>
              <a:t>http://www.lifeinkorea.com/Culture/Marriage/marriagek.cfm?xURL=before</a:t>
            </a:r>
            <a:endParaRPr lang="ko-KR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1652130" cy="1781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00809"/>
            <a:ext cx="1224136" cy="1750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686257"/>
            <a:ext cx="400050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73016"/>
            <a:ext cx="2808311" cy="2793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698632"/>
            <a:ext cx="1909763" cy="169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026" y="4293095"/>
            <a:ext cx="2374724" cy="207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8881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5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389120"/>
          </a:xfrm>
        </p:spPr>
        <p:txBody>
          <a:bodyPr/>
          <a:lstStyle/>
          <a:p>
            <a:pPr lvl="1"/>
            <a:r>
              <a:rPr lang="en-US" altLang="ko-KR" dirty="0" smtClean="0"/>
              <a:t>After wedding; </a:t>
            </a:r>
            <a:r>
              <a:rPr lang="ko-KR" altLang="en-US" dirty="0" smtClean="0"/>
              <a:t>폐백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신방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우귀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현구례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4572000" y="638610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200" dirty="0"/>
              <a:t>http://www.lifeinkorea.com/Culture/Marriage/marriagek.cfm?xURL=before</a:t>
            </a:r>
            <a:endParaRPr lang="ko-KR" alt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2776"/>
            <a:ext cx="2929137" cy="2160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412776"/>
            <a:ext cx="2952328" cy="2496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90" y="3881952"/>
            <a:ext cx="3171000" cy="27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871" y="4055071"/>
            <a:ext cx="3809521" cy="2328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37" y="6247608"/>
            <a:ext cx="8579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palanquin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32603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79" y="116632"/>
            <a:ext cx="4111855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632" y="1340768"/>
            <a:ext cx="4373192" cy="2924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4694848" y="4509120"/>
            <a:ext cx="4125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http://blog.jangheung.go.kr/main_show_board.htm?blog_id=&amp;menu_no=home&amp;post_no=499</a:t>
            </a:r>
            <a:endParaRPr lang="ko-KR" altLang="en-US" sz="1200" dirty="0"/>
          </a:p>
        </p:txBody>
      </p:sp>
      <p:sp>
        <p:nvSpPr>
          <p:cNvPr id="2" name="Rectangle 1"/>
          <p:cNvSpPr/>
          <p:nvPr/>
        </p:nvSpPr>
        <p:spPr>
          <a:xfrm>
            <a:off x="5508104" y="6022110"/>
            <a:ext cx="2976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5"/>
              </a:rPr>
              <a:t>http://youtu.be/6a9L3Fj7slc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25732" y="639633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http://10ssimi21.tistory.com/entry/%EC%95%84%EB%A6%84%EB%8B%A4%EC%9A%B4-%EC%B6%9C%EB%B0%9C</a:t>
            </a:r>
          </a:p>
        </p:txBody>
      </p:sp>
    </p:spTree>
    <p:extLst>
      <p:ext uri="{BB962C8B-B14F-4D97-AF65-F5344CB8AC3E}">
        <p14:creationId xmlns:p14="http://schemas.microsoft.com/office/powerpoint/2010/main" val="29691549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707</TotalTime>
  <Words>337</Words>
  <Application>Microsoft Office PowerPoint</Application>
  <PresentationFormat>On-screen Show (4:3)</PresentationFormat>
  <Paragraphs>90</Paragraphs>
  <Slides>21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Flow</vt:lpstr>
      <vt:lpstr>Korean Customs</vt:lpstr>
      <vt:lpstr>Contents</vt:lpstr>
      <vt:lpstr>General</vt:lpstr>
      <vt:lpstr>PowerPoint Presentation</vt:lpstr>
      <vt:lpstr>Wedding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Funeral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SRU</dc:creator>
  <cp:lastModifiedBy>SRU</cp:lastModifiedBy>
  <cp:revision>26</cp:revision>
  <dcterms:created xsi:type="dcterms:W3CDTF">2012-10-02T15:31:19Z</dcterms:created>
  <dcterms:modified xsi:type="dcterms:W3CDTF">2012-10-05T15:33:22Z</dcterms:modified>
</cp:coreProperties>
</file>